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64" r:id="rId2"/>
    <p:sldId id="291" r:id="rId3"/>
    <p:sldId id="323" r:id="rId4"/>
    <p:sldId id="324" r:id="rId5"/>
    <p:sldId id="306" r:id="rId6"/>
    <p:sldId id="326" r:id="rId7"/>
    <p:sldId id="325" r:id="rId8"/>
    <p:sldId id="296" r:id="rId9"/>
    <p:sldId id="298" r:id="rId10"/>
    <p:sldId id="299" r:id="rId11"/>
    <p:sldId id="305" r:id="rId12"/>
    <p:sldId id="301" r:id="rId13"/>
    <p:sldId id="300" r:id="rId14"/>
    <p:sldId id="316" r:id="rId15"/>
    <p:sldId id="317" r:id="rId16"/>
    <p:sldId id="313" r:id="rId17"/>
    <p:sldId id="314" r:id="rId18"/>
    <p:sldId id="327" r:id="rId19"/>
    <p:sldId id="328" r:id="rId20"/>
    <p:sldId id="329" r:id="rId21"/>
    <p:sldId id="297" r:id="rId22"/>
    <p:sldId id="308" r:id="rId23"/>
    <p:sldId id="319" r:id="rId24"/>
    <p:sldId id="320" r:id="rId25"/>
    <p:sldId id="315" r:id="rId2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0318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 February 28, 2015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6829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642"/>
            <a:ext cx="8839200" cy="67563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Relative importance of “data science”</a:t>
            </a:r>
            <a:endParaRPr lang="en-US" altLang="en-US" sz="28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USC, M.S. (part of the C.S. Dept.)</a:t>
            </a:r>
          </a:p>
          <a:p>
            <a:pPr lvl="1"/>
            <a:r>
              <a:rPr lang="en-US" altLang="en-US" sz="1400" dirty="0" smtClean="0">
                <a:hlinkClick r:id="rId2"/>
              </a:rPr>
              <a:t>http</a:t>
            </a:r>
            <a:r>
              <a:rPr lang="en-US" altLang="en-US" sz="1400" dirty="0">
                <a:hlinkClick r:id="rId2"/>
              </a:rPr>
              <a:t>://</a:t>
            </a:r>
            <a:r>
              <a:rPr lang="en-US" altLang="en-US" sz="1400" dirty="0" smtClean="0">
                <a:hlinkClick r:id="rId2"/>
              </a:rPr>
              <a:t>www.cs.usc.edu/academics/masters/msdata.htm</a:t>
            </a:r>
            <a:endParaRPr lang="en-US" altLang="en-US" sz="1400" dirty="0" smtClean="0"/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UCI Extension, certificate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http://unex.uci.edu/areas/it/data_science/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800" dirty="0" smtClean="0"/>
              <a:t>UC Berkeley, M.S. (online) (part of the School of Information)</a:t>
            </a:r>
            <a:endParaRPr lang="en-US" altLang="en-US" sz="1800" dirty="0"/>
          </a:p>
          <a:p>
            <a:pPr lvl="1"/>
            <a:r>
              <a:rPr lang="en-US" altLang="en-US" sz="1400" dirty="0">
                <a:hlinkClick r:id="rId3"/>
              </a:rPr>
              <a:t>http://datascience.berkeley.edu</a:t>
            </a:r>
            <a:r>
              <a:rPr lang="en-US" altLang="en-US" sz="1400" dirty="0" smtClean="0">
                <a:hlinkClick r:id="rId3"/>
              </a:rPr>
              <a:t>/</a:t>
            </a:r>
            <a:endParaRPr lang="en-US" altLang="en-US" sz="1400" dirty="0" smtClean="0"/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CSU Fullerton, certificate, online, accelerated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http://extension.fullerton.edu/professionaldevelopment/certificates/data-science</a:t>
            </a:r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Near Fails:</a:t>
            </a:r>
          </a:p>
          <a:p>
            <a:pPr lvl="1"/>
            <a:r>
              <a:rPr lang="en-US" altLang="en-US" sz="1400" i="1" dirty="0" err="1" smtClean="0"/>
              <a:t>UCOnline</a:t>
            </a:r>
            <a:r>
              <a:rPr lang="en-US" altLang="en-US" sz="1400" dirty="0" smtClean="0"/>
              <a:t> – Outside investors want the students, faculty, and curriculum, but not the </a:t>
            </a:r>
            <a:r>
              <a:rPr lang="en-US" sz="1400" i="1" dirty="0" smtClean="0"/>
              <a:t>bureaucracy.</a:t>
            </a:r>
          </a:p>
          <a:p>
            <a:pPr lvl="1"/>
            <a:r>
              <a:rPr lang="en-US" altLang="en-US" sz="1400" i="1" dirty="0" err="1" smtClean="0"/>
              <a:t>CSUOnline</a:t>
            </a:r>
            <a:r>
              <a:rPr lang="en-US" altLang="en-US" sz="1400" i="1" dirty="0" smtClean="0"/>
              <a:t> </a:t>
            </a:r>
            <a:r>
              <a:rPr lang="en-US" altLang="en-US" sz="1400" dirty="0" smtClean="0"/>
              <a:t>– Severe misunderstanding of the elasticity of demand for this service catchment group.</a:t>
            </a:r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Is CSU (mainstream) appropriate?  Cross-disciplinary?  Other approaches/ideas?</a:t>
            </a:r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endParaRPr lang="en-US" altLang="en-US" sz="18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(1/3)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(Technological)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Neo-Classical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Supply and Demand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“There is a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shortage</a:t>
            </a:r>
            <a:r>
              <a:rPr lang="en-US" altLang="en-US" sz="1400" dirty="0" smtClean="0">
                <a:ea typeface="Calibri" panose="020F0502020204030204" pitchFamily="34" charset="0"/>
              </a:rPr>
              <a:t> of individuals with “data scientist” skills; I can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exploit</a:t>
            </a:r>
            <a:r>
              <a:rPr lang="en-US" altLang="en-US" sz="1400" dirty="0" smtClean="0">
                <a:ea typeface="Calibri" panose="020F0502020204030204" pitchFamily="34" charset="0"/>
              </a:rPr>
              <a:t> that market disjunction</a:t>
            </a:r>
            <a:r>
              <a:rPr lang="en-US" altLang="en-US" sz="1400" i="1" dirty="0" smtClean="0">
                <a:ea typeface="Calibri" panose="020F0502020204030204" pitchFamily="34" charset="0"/>
              </a:rPr>
              <a:t>.”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Empirical Finance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Loan-to-Value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Statistics (stochastic inference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</a:t>
            </a:r>
            <a:r>
              <a:rPr lang="en-US" altLang="en-US" sz="1400" dirty="0" smtClean="0">
                <a:ea typeface="Calibri" panose="020F0502020204030204" pitchFamily="34" charset="0"/>
              </a:rPr>
              <a:t>narrow,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overfitted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</a:t>
            </a:r>
            <a:r>
              <a:rPr lang="en-US" altLang="en-US" sz="1400" dirty="0" smtClean="0">
                <a:ea typeface="Calibri" panose="020F0502020204030204" pitchFamily="34" charset="0"/>
              </a:rPr>
              <a:t>believe that I will have </a:t>
            </a:r>
            <a:r>
              <a:rPr lang="en-US" altLang="en-US" sz="1400" dirty="0">
                <a:ea typeface="Calibri" panose="020F0502020204030204" pitchFamily="34" charset="0"/>
              </a:rPr>
              <a:t>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Computer </a:t>
            </a:r>
            <a:r>
              <a:rPr lang="en-US" sz="1800" dirty="0"/>
              <a:t>Science (machine learning)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Demonstrated capability with the </a:t>
            </a:r>
            <a:r>
              <a:rPr lang="en-US" altLang="en-US" sz="1400" i="1" dirty="0">
                <a:ea typeface="Calibri" panose="020F0502020204030204" pitchFamily="34" charset="0"/>
              </a:rPr>
              <a:t>current</a:t>
            </a:r>
            <a:r>
              <a:rPr lang="en-US" altLang="en-US" sz="1400" dirty="0">
                <a:ea typeface="Calibri" panose="020F0502020204030204" pitchFamily="34" charset="0"/>
              </a:rPr>
              <a:t> (“right now”) platforms and languages is the valued skill.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</a:t>
            </a:r>
            <a:r>
              <a:rPr lang="en-US" altLang="en-US" sz="1400" dirty="0" smtClean="0">
                <a:ea typeface="Calibri" panose="020F0502020204030204" pitchFamily="34" charset="0"/>
              </a:rPr>
              <a:t>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computationally-intensive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unsupervised</a:t>
            </a:r>
            <a:r>
              <a:rPr lang="en-US" altLang="en-US" sz="1400" dirty="0" smtClean="0">
                <a:ea typeface="Calibri" panose="020F0502020204030204" pitchFamily="34" charset="0"/>
              </a:rPr>
              <a:t> (no response var.) approaches for “big data”.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Information </a:t>
            </a:r>
            <a:r>
              <a:rPr lang="en-US" sz="1800" dirty="0"/>
              <a:t>Systems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Data management; data “wrangling”; Complex SQL Joins; rectangular transformations; file I/O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difficult </a:t>
            </a:r>
            <a:r>
              <a:rPr lang="en-US" altLang="en-US" sz="1400" i="1" dirty="0">
                <a:ea typeface="Calibri" panose="020F0502020204030204" pitchFamily="34" charset="0"/>
              </a:rPr>
              <a:t>data queries </a:t>
            </a:r>
            <a:r>
              <a:rPr lang="en-US" altLang="en-US" sz="1400" dirty="0">
                <a:ea typeface="Calibri" panose="020F0502020204030204" pitchFamily="34" charset="0"/>
              </a:rPr>
              <a:t>all come through me anyway; I’ll might as well just do the </a:t>
            </a:r>
            <a:r>
              <a:rPr lang="en-US" altLang="en-US" sz="1400" i="1" dirty="0">
                <a:ea typeface="Calibri" panose="020F0502020204030204" pitchFamily="34" charset="0"/>
              </a:rPr>
              <a:t>analysis</a:t>
            </a:r>
            <a:r>
              <a:rPr lang="en-US" altLang="en-US" sz="1400" dirty="0">
                <a:ea typeface="Calibri" panose="020F0502020204030204" pitchFamily="34" charset="0"/>
              </a:rPr>
              <a:t> too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59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(2/3)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(Sociological)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/>
              <a:t>Psychology</a:t>
            </a: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Ego-centrism, absolutism, and perhaps, nihilism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“You don’t know </a:t>
            </a:r>
            <a:r>
              <a:rPr lang="en-US" altLang="en-US" sz="1200" dirty="0" smtClean="0">
                <a:ea typeface="Calibri" panose="020F0502020204030204" pitchFamily="34" charset="0"/>
              </a:rPr>
              <a:t>me!  Universities mostly just teach theories </a:t>
            </a:r>
            <a:r>
              <a:rPr lang="en-US" altLang="en-US" sz="1200" dirty="0">
                <a:ea typeface="Calibri" panose="020F0502020204030204" pitchFamily="34" charset="0"/>
              </a:rPr>
              <a:t>and I mostly just </a:t>
            </a:r>
            <a:r>
              <a:rPr lang="en-US" altLang="en-US" sz="1200" dirty="0" smtClean="0">
                <a:ea typeface="Calibri" panose="020F0502020204030204" pitchFamily="34" charset="0"/>
              </a:rPr>
              <a:t>write papers.”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600" dirty="0" smtClean="0"/>
              <a:t>Sociology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Exponential Random Graph Models (agent- and ego-networks)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“I just need to immerse myself in the right industry, organizational, and community eco-system.”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Cognitive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ea typeface="Calibri" panose="020F0502020204030204" pitchFamily="34" charset="0"/>
              </a:rPr>
              <a:t>is the new </a:t>
            </a:r>
            <a:r>
              <a:rPr lang="en-US" altLang="en-US" sz="1200" i="1" dirty="0">
                <a:ea typeface="Calibri" panose="020F0502020204030204" pitchFamily="34" charset="0"/>
              </a:rPr>
              <a:t>Descriptive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Statistics</a:t>
            </a:r>
            <a:endParaRPr lang="en-US" altLang="en-US" sz="12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“Don’t use messy </a:t>
            </a:r>
            <a:r>
              <a:rPr lang="en-US" altLang="en-US" sz="1200" i="1" dirty="0">
                <a:ea typeface="Calibri" panose="020F0502020204030204" pitchFamily="34" charset="0"/>
              </a:rPr>
              <a:t>assumptions, models, and inference</a:t>
            </a:r>
            <a:r>
              <a:rPr lang="en-US" altLang="en-US" sz="1200" dirty="0">
                <a:ea typeface="Calibri" panose="020F0502020204030204" pitchFamily="34" charset="0"/>
              </a:rPr>
              <a:t>; just display </a:t>
            </a:r>
            <a:r>
              <a:rPr lang="en-US" altLang="en-US" sz="1200" i="1" dirty="0">
                <a:ea typeface="Calibri" panose="020F0502020204030204" pitchFamily="34" charset="0"/>
              </a:rPr>
              <a:t>high-dimensional graphs</a:t>
            </a:r>
            <a:r>
              <a:rPr lang="en-US" altLang="en-US" sz="12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r>
              <a:rPr lang="en-US" sz="1600" dirty="0" smtClean="0"/>
              <a:t>Political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Rational Choice </a:t>
            </a:r>
            <a:r>
              <a:rPr lang="en-US" altLang="en-US" sz="1200" dirty="0" smtClean="0">
                <a:ea typeface="Calibri" panose="020F0502020204030204" pitchFamily="34" charset="0"/>
              </a:rPr>
              <a:t>theory (perceived minimal efficacy in structural, government change);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Elite</a:t>
            </a:r>
            <a:r>
              <a:rPr lang="en-US" altLang="en-US" sz="1200" dirty="0" smtClean="0">
                <a:ea typeface="Calibri" panose="020F0502020204030204" pitchFamily="34" charset="0"/>
              </a:rPr>
              <a:t> theory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“If I don’t take this </a:t>
            </a:r>
            <a:r>
              <a:rPr lang="en-US" altLang="en-US" sz="1200" i="1" dirty="0">
                <a:ea typeface="Calibri" panose="020F0502020204030204" pitchFamily="34" charset="0"/>
              </a:rPr>
              <a:t>job</a:t>
            </a:r>
            <a:r>
              <a:rPr lang="en-US" altLang="en-US" sz="1200" dirty="0">
                <a:ea typeface="Calibri" panose="020F0502020204030204" pitchFamily="34" charset="0"/>
              </a:rPr>
              <a:t>, someone with an </a:t>
            </a:r>
            <a:r>
              <a:rPr lang="en-US" altLang="en-US" sz="1200" u="sng" dirty="0">
                <a:ea typeface="Calibri" panose="020F0502020204030204" pitchFamily="34" charset="0"/>
              </a:rPr>
              <a:t>H1-B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Visa </a:t>
            </a:r>
            <a:r>
              <a:rPr lang="en-US" altLang="en-US" sz="1200" dirty="0" smtClean="0">
                <a:ea typeface="Calibri" panose="020F0502020204030204" pitchFamily="34" charset="0"/>
              </a:rPr>
              <a:t>might; besides I want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power</a:t>
            </a:r>
            <a:r>
              <a:rPr lang="en-US" altLang="en-US" sz="1200" dirty="0" smtClean="0">
                <a:ea typeface="Calibri" panose="020F0502020204030204" pitchFamily="34" charset="0"/>
              </a:rPr>
              <a:t> through my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skills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Higher Education</a:t>
            </a:r>
            <a:endParaRPr lang="en-US" sz="1600" dirty="0"/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Just-in-time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training</a:t>
            </a:r>
            <a:r>
              <a:rPr lang="en-US" altLang="en-US" sz="1200" dirty="0" smtClean="0">
                <a:ea typeface="Calibri" panose="020F0502020204030204" pitchFamily="34" charset="0"/>
              </a:rPr>
              <a:t> (short-term, practical) is different than </a:t>
            </a:r>
            <a:r>
              <a:rPr lang="en-US" altLang="en-US" sz="1200" i="1" dirty="0" smtClean="0">
                <a:ea typeface="Calibri" panose="020F0502020204030204" pitchFamily="34" charset="0"/>
              </a:rPr>
              <a:t>just-in-case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education</a:t>
            </a:r>
            <a:r>
              <a:rPr lang="en-US" altLang="en-US" sz="1200" dirty="0" smtClean="0">
                <a:ea typeface="Calibri" panose="020F0502020204030204" pitchFamily="34" charset="0"/>
              </a:rPr>
              <a:t> (life, holistic).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 </a:t>
            </a:r>
            <a:r>
              <a:rPr lang="en-US" altLang="en-US" sz="1200" dirty="0" smtClean="0">
                <a:ea typeface="Calibri" panose="020F0502020204030204" pitchFamily="34" charset="0"/>
              </a:rPr>
              <a:t>want shallow, </a:t>
            </a:r>
            <a:r>
              <a:rPr lang="en-US" altLang="en-US" sz="1200" i="1" dirty="0">
                <a:ea typeface="Calibri" panose="020F0502020204030204" pitchFamily="34" charset="0"/>
              </a:rPr>
              <a:t>just-in-time</a:t>
            </a:r>
            <a:r>
              <a:rPr lang="en-US" altLang="en-US" sz="1200" dirty="0">
                <a:ea typeface="Calibri" panose="020F0502020204030204" pitchFamily="34" charset="0"/>
              </a:rPr>
              <a:t> </a:t>
            </a:r>
            <a:r>
              <a:rPr lang="en-US" altLang="en-US" sz="1200" u="sng" dirty="0">
                <a:ea typeface="Calibri" panose="020F0502020204030204" pitchFamily="34" charset="0"/>
              </a:rPr>
              <a:t>theories</a:t>
            </a:r>
            <a:r>
              <a:rPr lang="en-US" altLang="en-US" sz="1200" dirty="0">
                <a:ea typeface="Calibri" panose="020F0502020204030204" pitchFamily="34" charset="0"/>
              </a:rPr>
              <a:t> for my practice (to answer the boss’ questions </a:t>
            </a:r>
            <a:r>
              <a:rPr lang="en-US" altLang="en-US" sz="1200" dirty="0" smtClean="0">
                <a:ea typeface="Calibri" panose="020F0502020204030204" pitchFamily="34" charset="0"/>
              </a:rPr>
              <a:t>next </a:t>
            </a:r>
            <a:r>
              <a:rPr lang="en-US" altLang="en-US" sz="1200" dirty="0">
                <a:ea typeface="Calibri" panose="020F0502020204030204" pitchFamily="34" charset="0"/>
              </a:rPr>
              <a:t>week).”</a:t>
            </a:r>
          </a:p>
          <a:p>
            <a:pPr eaLnBrk="1" hangingPunct="1"/>
            <a:r>
              <a:rPr lang="en-US" sz="1600" dirty="0" smtClean="0"/>
              <a:t>K-12 Education</a:t>
            </a:r>
            <a:endParaRPr lang="en-US" sz="1600" dirty="0"/>
          </a:p>
          <a:p>
            <a:pPr lvl="1" eaLnBrk="1" hangingPunct="1"/>
            <a:r>
              <a:rPr lang="en-US" altLang="en-US" sz="1200" dirty="0" err="1" smtClean="0">
                <a:ea typeface="Calibri" panose="020F0502020204030204" pitchFamily="34" charset="0"/>
              </a:rPr>
              <a:t>Autodidactism</a:t>
            </a:r>
            <a:r>
              <a:rPr lang="en-US" altLang="en-US" sz="1200" dirty="0" smtClean="0">
                <a:ea typeface="Calibri" panose="020F0502020204030204" pitchFamily="34" charset="0"/>
              </a:rPr>
              <a:t>, Self-directed learning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“Technology is ubiquitous; I can learn from Linux, Raspberry Pi, Arduino projects, and 3D printing.”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4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“cloud computing”, “big data”, “[xyz] analytics”, and worst of all, “data science”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These are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400" dirty="0" smtClean="0">
                <a:ea typeface="Calibri" panose="020F0502020204030204" pitchFamily="34" charset="0"/>
              </a:rPr>
              <a:t> buzz “terms”, not </a:t>
            </a:r>
            <a:r>
              <a:rPr lang="en-US" altLang="en-US" sz="1400" i="1" dirty="0" smtClean="0">
                <a:ea typeface="Calibri" panose="020F0502020204030204" pitchFamily="34" charset="0"/>
              </a:rPr>
              <a:t>our</a:t>
            </a:r>
            <a:r>
              <a:rPr lang="en-US" altLang="en-US" sz="1400" dirty="0" smtClean="0">
                <a:ea typeface="Calibri" panose="020F0502020204030204" pitchFamily="34" charset="0"/>
              </a:rPr>
              <a:t> terms.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 prefer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decision-support systems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400" dirty="0" smtClean="0">
                <a:ea typeface="Calibri" panose="020F0502020204030204" pitchFamily="34" charset="0"/>
              </a:rPr>
              <a:t>, but most of the folks I routinely work with prefer the term “data science” (We might agree on the terms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reproducible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analytics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400" dirty="0" smtClean="0">
                <a:ea typeface="Calibri" panose="020F0502020204030204" pitchFamily="34" charset="0"/>
              </a:rPr>
              <a:t>).</a:t>
            </a:r>
            <a:endParaRPr lang="en-US" altLang="en-US" sz="14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18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4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400" dirty="0" smtClean="0">
                <a:ea typeface="Calibri" panose="020F0502020204030204" pitchFamily="34" charset="0"/>
              </a:rPr>
              <a:t> (primary lead), David McArthur, Rob Gould, Jeremy Miles, Tim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sz="1400" dirty="0"/>
              <a:t>Eduardo </a:t>
            </a:r>
            <a:r>
              <a:rPr lang="en-US" sz="1400" dirty="0" err="1"/>
              <a:t>Arino</a:t>
            </a:r>
            <a:r>
              <a:rPr lang="en-US" sz="1400" dirty="0"/>
              <a:t> de la </a:t>
            </a:r>
            <a:r>
              <a:rPr lang="en-US" sz="1400" dirty="0" err="1" smtClean="0"/>
              <a:t>Rubia</a:t>
            </a:r>
            <a:r>
              <a:rPr lang="en-US" sz="1400" dirty="0" smtClean="0"/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and others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“</a:t>
            </a:r>
            <a:r>
              <a:rPr lang="en-US" altLang="en-US" sz="1800" i="1" dirty="0" smtClean="0">
                <a:ea typeface="Calibri" panose="020F0502020204030204" pitchFamily="34" charset="0"/>
              </a:rPr>
              <a:t>Data</a:t>
            </a:r>
            <a:r>
              <a:rPr lang="en-US" altLang="en-US" sz="1800" dirty="0" smtClean="0">
                <a:ea typeface="Calibri" panose="020F0502020204030204" pitchFamily="34" charset="0"/>
              </a:rPr>
              <a:t> as the </a:t>
            </a:r>
            <a:r>
              <a:rPr lang="en-US" altLang="en-US" sz="1800" i="1" dirty="0" smtClean="0">
                <a:ea typeface="Calibri" panose="020F0502020204030204" pitchFamily="34" charset="0"/>
              </a:rPr>
              <a:t>New Oil</a:t>
            </a:r>
            <a:r>
              <a:rPr lang="en-US" altLang="en-US" sz="1800" dirty="0" smtClean="0">
                <a:ea typeface="Calibri" panose="020F0502020204030204" pitchFamily="34" charset="0"/>
              </a:rPr>
              <a:t>” Opportunities and Challenges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Is </a:t>
            </a:r>
            <a:r>
              <a:rPr lang="en-US" altLang="en-US" sz="1400" dirty="0">
                <a:ea typeface="Calibri" panose="020F0502020204030204" pitchFamily="34" charset="0"/>
              </a:rPr>
              <a:t>there a </a:t>
            </a:r>
            <a:r>
              <a:rPr lang="en-US" altLang="en-US" sz="14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Exactly what is the production, operations, transportation, logistics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bits </a:t>
            </a:r>
            <a:r>
              <a:rPr lang="en-US" altLang="en-US" sz="1400" dirty="0" smtClean="0">
                <a:ea typeface="Calibri" panose="020F0502020204030204" pitchFamily="34" charset="0"/>
              </a:rPr>
              <a:t>viz.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atoms?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is our institutional role (if any) in this (increasingly, non-college) community?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400" dirty="0" smtClean="0">
                <a:ea typeface="Calibri" panose="020F0502020204030204" pitchFamily="34" charset="0"/>
              </a:rPr>
              <a:t> in the modern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(3/3)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(Other/Interdisciplinary)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Behavioral 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Extreme Discounting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am </a:t>
            </a:r>
            <a:r>
              <a:rPr lang="en-US" altLang="en-US" sz="1400" dirty="0" smtClean="0">
                <a:ea typeface="Calibri" panose="020F0502020204030204" pitchFamily="34" charset="0"/>
              </a:rPr>
              <a:t>deliberately </a:t>
            </a:r>
            <a:r>
              <a:rPr lang="en-US" altLang="en-US" sz="1400" i="1" dirty="0">
                <a:ea typeface="Calibri" panose="020F0502020204030204" pitchFamily="34" charset="0"/>
              </a:rPr>
              <a:t>overweighting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short-term </a:t>
            </a:r>
            <a:r>
              <a:rPr lang="en-US" altLang="en-US" sz="1400" u="sng" dirty="0">
                <a:ea typeface="Calibri" panose="020F0502020204030204" pitchFamily="34" charset="0"/>
              </a:rPr>
              <a:t>preferences </a:t>
            </a:r>
            <a:r>
              <a:rPr lang="en-US" altLang="en-US" sz="1400" dirty="0">
                <a:ea typeface="Calibri" panose="020F0502020204030204" pitchFamily="34" charset="0"/>
              </a:rPr>
              <a:t>and </a:t>
            </a:r>
            <a:r>
              <a:rPr lang="en-US" altLang="en-US" sz="1400" i="1" dirty="0">
                <a:ea typeface="Calibri" panose="020F0502020204030204" pitchFamily="34" charset="0"/>
              </a:rPr>
              <a:t>underweighting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long-term </a:t>
            </a:r>
            <a:r>
              <a:rPr lang="en-US" altLang="en-US" sz="1400" u="sng" dirty="0">
                <a:ea typeface="Calibri" panose="020F0502020204030204" pitchFamily="34" charset="0"/>
              </a:rPr>
              <a:t>goals</a:t>
            </a:r>
            <a:r>
              <a:rPr lang="en-US" altLang="en-US" sz="1400" i="1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/>
              <a:t>History</a:t>
            </a:r>
          </a:p>
          <a:p>
            <a:pPr lvl="1" eaLnBrk="1" hangingPunct="1"/>
            <a:r>
              <a:rPr lang="en-US" altLang="en-US" sz="1400" u="sng" dirty="0" smtClean="0">
                <a:ea typeface="Calibri" panose="020F0502020204030204" pitchFamily="34" charset="0"/>
              </a:rPr>
              <a:t>Merchant-Craftsmen</a:t>
            </a:r>
            <a:r>
              <a:rPr lang="en-US" altLang="en-US" sz="1400" dirty="0" smtClean="0">
                <a:ea typeface="Calibri" panose="020F0502020204030204" pitchFamily="34" charset="0"/>
              </a:rPr>
              <a:t> (some land) 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Craft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 (no-land) </a:t>
            </a:r>
            <a:r>
              <a:rPr lang="en-US" altLang="en-US" sz="1400" dirty="0">
                <a:ea typeface="Calibri" panose="020F0502020204030204" pitchFamily="34" charset="0"/>
              </a:rPr>
              <a:t>(</a:t>
            </a:r>
            <a:r>
              <a:rPr lang="en-US" altLang="en-US" sz="1400" dirty="0" smtClean="0">
                <a:ea typeface="Calibri" panose="020F0502020204030204" pitchFamily="34" charset="0"/>
              </a:rPr>
              <a:t>apprentice </a:t>
            </a:r>
            <a:r>
              <a:rPr lang="en-US" sz="1400" dirty="0">
                <a:sym typeface="Symbol" panose="05050102010706020507" pitchFamily="18" charset="2"/>
              </a:rPr>
              <a:t></a:t>
            </a:r>
            <a:r>
              <a:rPr lang="en-US" altLang="en-US" sz="1400" dirty="0" smtClean="0">
                <a:ea typeface="Calibri" panose="020F0502020204030204" pitchFamily="34" charset="0"/>
              </a:rPr>
              <a:t> journeyman </a:t>
            </a:r>
            <a:r>
              <a:rPr lang="en-US" sz="1400" dirty="0" smtClean="0">
                <a:sym typeface="Symbol" panose="05050102010706020507" pitchFamily="18" charset="2"/>
              </a:rPr>
              <a:t> </a:t>
            </a:r>
            <a:r>
              <a:rPr lang="en-US" altLang="en-US" sz="1400" dirty="0" smtClean="0">
                <a:ea typeface="Calibri" panose="020F0502020204030204" pitchFamily="34" charset="0"/>
              </a:rPr>
              <a:t>master</a:t>
            </a:r>
            <a:r>
              <a:rPr lang="en-US" altLang="en-US" sz="1400" dirty="0">
                <a:ea typeface="Calibri" panose="020F0502020204030204" pitchFamily="34" charset="0"/>
              </a:rPr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“Trades[men] and crafts[men] have always created local, persistent, supportive </a:t>
            </a:r>
            <a:r>
              <a:rPr lang="en-US" altLang="en-US" sz="1400" i="1" dirty="0">
                <a:ea typeface="Calibri" panose="020F0502020204030204" pitchFamily="34" charset="0"/>
              </a:rPr>
              <a:t>communities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2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about Licensing? Certifications? CPE? “Badges”?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  Corollary: How, if ever, will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model building</a:t>
            </a:r>
            <a:r>
              <a:rPr lang="en-US" altLang="en-US" sz="1400" dirty="0" smtClean="0">
                <a:ea typeface="Calibri" panose="020F0502020204030204" pitchFamily="34" charset="0"/>
              </a:rPr>
              <a:t> get more rigorous?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were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before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could we possibly make a single “data science” degree (all of them together)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etc.), are we, in fact, directly or inadvertently helping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able-but-unwilling to (traditional, B.A./B.S.)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Brynjolffson</a:t>
            </a:r>
            <a:r>
              <a:rPr lang="en-US" altLang="en-US" sz="1600" dirty="0" smtClean="0">
                <a:ea typeface="Calibri" panose="020F0502020204030204" pitchFamily="34" charset="0"/>
              </a:rPr>
              <a:t>, E.,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Hitt</a:t>
            </a:r>
            <a:r>
              <a:rPr lang="en-US" altLang="en-US" sz="1600" dirty="0" smtClean="0">
                <a:ea typeface="Calibri" panose="020F0502020204030204" pitchFamily="34" charset="0"/>
              </a:rPr>
              <a:t>, L. M., and Kim H. H. (April, 2011), </a:t>
            </a:r>
            <a:r>
              <a:rPr lang="en-US" sz="1600" dirty="0" smtClean="0"/>
              <a:t>Strength in Numbers: How does data-driven decision-making affect firm performance? (working paper)  </a:t>
            </a:r>
            <a:r>
              <a:rPr lang="en-US" sz="1600" dirty="0"/>
              <a:t>[ http</a:t>
            </a:r>
            <a:r>
              <a:rPr lang="en-US" sz="1600" dirty="0" smtClean="0"/>
              <a:t>://ssrn.com/abstract=1819486 </a:t>
            </a:r>
            <a:r>
              <a:rPr lang="en-US" sz="1600" dirty="0"/>
              <a:t>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Finzer</a:t>
            </a:r>
            <a:r>
              <a:rPr lang="en-US" altLang="en-US" sz="1600" dirty="0">
                <a:ea typeface="Calibri" panose="020F0502020204030204" pitchFamily="34" charset="0"/>
              </a:rPr>
              <a:t>, W. (2013) , “The Data Science Dilemma”,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7(2) </a:t>
            </a:r>
            <a:r>
              <a:rPr lang="en-US" sz="1600" dirty="0"/>
              <a:t>[ https://escholarship.org/uc/item/7gv0q9dc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Hardin, J.,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Hoerl</a:t>
            </a:r>
            <a:r>
              <a:rPr lang="en-US" altLang="en-US" sz="1600" dirty="0" smtClean="0">
                <a:ea typeface="Calibri" panose="020F0502020204030204" pitchFamily="34" charset="0"/>
              </a:rPr>
              <a:t>, R., Horton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N., and Nolan, D. (Oct. 12, 2014), </a:t>
            </a:r>
            <a:r>
              <a:rPr lang="en-US" sz="1600" dirty="0"/>
              <a:t>Data Science in </a:t>
            </a:r>
            <a:r>
              <a:rPr lang="en-US" sz="1600" dirty="0" smtClean="0"/>
              <a:t>the Statistics Curricula :  Preparing </a:t>
            </a:r>
            <a:r>
              <a:rPr lang="en-US" sz="1600" dirty="0"/>
              <a:t>Students to </a:t>
            </a:r>
            <a:r>
              <a:rPr lang="en-US" sz="1600" dirty="0" smtClean="0"/>
              <a:t>“Think </a:t>
            </a:r>
            <a:r>
              <a:rPr lang="en-US" sz="1600" dirty="0"/>
              <a:t>with </a:t>
            </a:r>
            <a:r>
              <a:rPr lang="en-US" sz="1600" dirty="0" smtClean="0"/>
              <a:t>Data”  [ http</a:t>
            </a:r>
            <a:r>
              <a:rPr lang="en-US" sz="1600" dirty="0"/>
              <a:t>://arxiv.org/ftp/arxiv/papers/1410/1410.3127.pdf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>
                <a:ea typeface="Calibri" panose="020F0502020204030204" pitchFamily="34" charset="0"/>
              </a:rPr>
              <a:t>Horton, N., </a:t>
            </a:r>
            <a:r>
              <a:rPr lang="en-US" altLang="en-US" sz="1600" dirty="0" err="1">
                <a:ea typeface="Calibri" panose="020F0502020204030204" pitchFamily="34" charset="0"/>
              </a:rPr>
              <a:t>Baumer</a:t>
            </a:r>
            <a:r>
              <a:rPr lang="en-US" altLang="en-US" sz="1600" dirty="0">
                <a:ea typeface="Calibri" panose="020F0502020204030204" pitchFamily="34" charset="0"/>
              </a:rPr>
              <a:t>, B., and Wickham, H. (Feb. 1, 2015) , “</a:t>
            </a:r>
            <a:r>
              <a:rPr lang="en-US" sz="1600" dirty="0"/>
              <a:t>Setting the stage for data science: integration of data management skills in introductory and second courses in statistics” [ </a:t>
            </a:r>
            <a:r>
              <a:rPr lang="en-US" sz="1600" dirty="0">
                <a:hlinkClick r:id="rId2"/>
              </a:rPr>
              <a:t>http://arxiv.org/pdf/1502.00318.pdf</a:t>
            </a:r>
            <a:r>
              <a:rPr lang="en-US" sz="1600" dirty="0"/>
              <a:t> ]</a:t>
            </a:r>
          </a:p>
          <a:p>
            <a:pPr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Tambe</a:t>
            </a:r>
            <a:r>
              <a:rPr lang="en-US" altLang="en-US" sz="1600" dirty="0" smtClean="0">
                <a:ea typeface="Calibri" panose="020F0502020204030204" pitchFamily="34" charset="0"/>
              </a:rPr>
              <a:t>, P. </a:t>
            </a:r>
            <a:r>
              <a:rPr lang="en-US" altLang="en-US" sz="1600" dirty="0">
                <a:ea typeface="Calibri" panose="020F0502020204030204" pitchFamily="34" charset="0"/>
              </a:rPr>
              <a:t>(April, 2011), </a:t>
            </a:r>
            <a:r>
              <a:rPr lang="en-US" sz="1600" dirty="0" smtClean="0"/>
              <a:t>Big Data Investment, Skills, and Firm Value, </a:t>
            </a:r>
            <a:r>
              <a:rPr lang="en-US" sz="1600" i="1" dirty="0" smtClean="0"/>
              <a:t>Management Science</a:t>
            </a:r>
            <a:r>
              <a:rPr lang="en-US" sz="1600" dirty="0" smtClean="0"/>
              <a:t> (pre-print)  [ http</a:t>
            </a:r>
            <a:r>
              <a:rPr lang="en-US" sz="1600" dirty="0"/>
              <a:t>://papers.ssrn.com/sol3/papers.cfm?abstract_id=2294077 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7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(non peer-reviewed)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(2012</a:t>
            </a:r>
            <a:r>
              <a:rPr lang="en-US" altLang="en-US" sz="1800" dirty="0">
                <a:ea typeface="Calibri" panose="020F0502020204030204" pitchFamily="34" charset="0"/>
              </a:rPr>
              <a:t>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High Tech in LA </a:t>
            </a:r>
            <a:r>
              <a:rPr lang="en-US" altLang="en-US" sz="1400" dirty="0">
                <a:ea typeface="Calibri" panose="020F0502020204030204" pitchFamily="34" charset="0"/>
              </a:rPr>
              <a:t>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McKinsey Global Institute Report (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Manyika</a:t>
            </a:r>
            <a:r>
              <a:rPr lang="en-US" altLang="en-US" sz="1800" dirty="0" smtClean="0">
                <a:ea typeface="Calibri" panose="020F0502020204030204" pitchFamily="34" charset="0"/>
              </a:rPr>
              <a:t>, J. et al.)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400" i="1" dirty="0"/>
              <a:t>Big data: The next frontier for innovation, competition, and </a:t>
            </a:r>
            <a:r>
              <a:rPr lang="en-US" sz="1400" i="1" dirty="0" smtClean="0"/>
              <a:t>productivity</a:t>
            </a:r>
            <a:r>
              <a:rPr lang="en-US" altLang="en-US" sz="1400" dirty="0" smtClean="0">
                <a:ea typeface="Calibri" panose="020F0502020204030204" pitchFamily="34" charset="0"/>
              </a:rPr>
              <a:t> (May, 2011)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http://www.mckinsey.com/insights/business_technology/big_data_the_next_frontier_for_innovation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1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(additional references)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i="1" dirty="0"/>
              <a:t>Journal of Data </a:t>
            </a:r>
            <a:r>
              <a:rPr lang="en-US" sz="1600" i="1" dirty="0" smtClean="0"/>
              <a:t>Science; Data</a:t>
            </a:r>
            <a:r>
              <a:rPr lang="en-US" sz="1600" i="1" dirty="0"/>
              <a:t>, </a:t>
            </a:r>
            <a:r>
              <a:rPr lang="en-US" sz="1600" i="1" dirty="0" err="1"/>
              <a:t>dikw</a:t>
            </a:r>
            <a:r>
              <a:rPr lang="en-US" sz="1600" i="1" dirty="0"/>
              <a:t>, big data and data </a:t>
            </a:r>
            <a:r>
              <a:rPr lang="en-US" sz="1600" i="1" dirty="0" smtClean="0"/>
              <a:t>science</a:t>
            </a:r>
          </a:p>
          <a:p>
            <a:pPr lvl="1" eaLnBrk="1" hangingPunct="1"/>
            <a:r>
              <a:rPr lang="en-US" sz="1600" i="1" dirty="0" smtClean="0"/>
              <a:t>Big Data; Machine Learning; Data Mining and Data Discovery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Analytics </a:t>
            </a:r>
            <a:r>
              <a:rPr lang="en-US" altLang="en-US" sz="1600" dirty="0" smtClean="0">
                <a:ea typeface="Calibri" panose="020F0502020204030204" pitchFamily="34" charset="0"/>
              </a:rPr>
              <a:t>Magazine (http</a:t>
            </a:r>
            <a:r>
              <a:rPr lang="en-US" altLang="en-US" sz="1600" dirty="0">
                <a:ea typeface="Calibri" panose="020F0502020204030204" pitchFamily="34" charset="0"/>
              </a:rPr>
              <a:t>://www.analytics-magazine.org</a:t>
            </a:r>
            <a:r>
              <a:rPr lang="en-US" altLang="en-US" sz="1600" dirty="0" smtClean="0">
                <a:ea typeface="Calibri" panose="020F0502020204030204" pitchFamily="34" charset="0"/>
              </a:rPr>
              <a:t>/)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ACM </a:t>
            </a:r>
            <a:r>
              <a:rPr lang="en-US" altLang="en-US" sz="1600" dirty="0" smtClean="0">
                <a:ea typeface="Calibri" panose="020F0502020204030204" pitchFamily="34" charset="0"/>
              </a:rPr>
              <a:t>KDD “Knowledge Discovery and Data Mining” </a:t>
            </a:r>
            <a:r>
              <a:rPr lang="en-US" altLang="en-US" sz="1600" dirty="0">
                <a:ea typeface="Calibri" panose="020F0502020204030204" pitchFamily="34" charset="0"/>
              </a:rPr>
              <a:t>conf. </a:t>
            </a:r>
            <a:r>
              <a:rPr lang="en-US" altLang="en-US" sz="1600" dirty="0" smtClean="0">
                <a:ea typeface="Calibri" panose="020F0502020204030204" pitchFamily="34" charset="0"/>
              </a:rPr>
              <a:t>(Aug,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(Sydney, </a:t>
            </a:r>
            <a:r>
              <a:rPr lang="en-US" altLang="en-US" sz="1600" dirty="0">
                <a:ea typeface="Calibri" panose="020F0502020204030204" pitchFamily="34" charset="0"/>
              </a:rPr>
              <a:t>AU)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http://www.kdd.org/kdd2015/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TDWI Big </a:t>
            </a:r>
            <a:r>
              <a:rPr lang="en-US" altLang="en-US" sz="1600" dirty="0">
                <a:ea typeface="Calibri" panose="020F0502020204030204" pitchFamily="34" charset="0"/>
              </a:rPr>
              <a:t>Data conference </a:t>
            </a:r>
            <a:r>
              <a:rPr lang="en-US" altLang="en-US" sz="1600" dirty="0" smtClean="0">
                <a:ea typeface="Calibri" panose="020F0502020204030204" pitchFamily="34" charset="0"/>
              </a:rPr>
              <a:t>(February,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(Las Vegas, NV)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20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20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2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Users Conference (June/July,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(Denmark) (2014 was at UCLA)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200" dirty="0">
                <a:ea typeface="Calibri" panose="020F0502020204030204" pitchFamily="34" charset="0"/>
              </a:rPr>
              <a:t>http://www.r-project.org/useR-2015</a:t>
            </a: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4724400" cy="6705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2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R and/or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@Risk/Excel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Serv., Oracle Adv. Anal., SAP HANA,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AutoDesk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MongoDB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CouchDB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183"/>
            <a:ext cx="8763000" cy="6727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2039</Words>
  <Application>Microsoft Office PowerPoint</Application>
  <PresentationFormat>On-screen Show (4:3)</PresentationFormat>
  <Paragraphs>241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Corbel</vt:lpstr>
      <vt:lpstr>Symbol</vt:lpstr>
      <vt:lpstr>Default Design</vt:lpstr>
      <vt:lpstr>Data Science in L.A.'s “Silicon Beach”: Shadow Vocation or Emergent Profession? </vt:lpstr>
      <vt:lpstr>Motivation</vt:lpstr>
      <vt:lpstr>PowerPoint Presentation</vt:lpstr>
      <vt:lpstr>PowerPoint Presentation</vt:lpstr>
      <vt:lpstr>PowerPoint Presentation</vt:lpstr>
      <vt:lpstr>PowerPoint Presentation</vt:lpstr>
      <vt:lpstr>R and/or other tools</vt:lpstr>
      <vt:lpstr>Coordination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importance of “data science”</vt:lpstr>
      <vt:lpstr>PowerPoint Presentation</vt:lpstr>
      <vt:lpstr>4-year Schools in this New “Service” Economy in CA?</vt:lpstr>
      <vt:lpstr>CCC’s in this New “Service” Economy?</vt:lpstr>
      <vt:lpstr>Candidate Explanations (1/3) (Technological)</vt:lpstr>
      <vt:lpstr>Candidate Explanations (2/3) (Sociological)</vt:lpstr>
      <vt:lpstr>Candidate Explanations (3/3) (Other/Interdisciplinary)</vt:lpstr>
      <vt:lpstr>Open Questions</vt:lpstr>
      <vt:lpstr>Open Questions</vt:lpstr>
      <vt:lpstr>Further Reading (peer reviewed)</vt:lpstr>
      <vt:lpstr>Further Reading (non peer-reviewed)</vt:lpstr>
      <vt:lpstr>Further Reading (additional references)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205</cp:revision>
  <cp:lastPrinted>2013-12-28T01:30:23Z</cp:lastPrinted>
  <dcterms:created xsi:type="dcterms:W3CDTF">2010-10-28T16:48:55Z</dcterms:created>
  <dcterms:modified xsi:type="dcterms:W3CDTF">2015-02-21T22:44:39Z</dcterms:modified>
</cp:coreProperties>
</file>